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60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71e46103c3b208104#tid=68f6e7027025800008f0849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172f5239?vcp=1&amp;pid=0808964c6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p:pic>
        <p:nvPicPr>
          <p:cNvPr id="3" name="QO_4_BD.25_1#2f3795767?htil=1&amp;vcp=1&amp;vop=1&amp;pid=a172f5239&amp;color=36,64,97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54349" y="1275548"/>
            <a:ext cx="2743200" cy="19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25_2#2f3795767?htil=1&amp;vcp=1&amp;vop=1&amp;pid=a172f5239&amp;color=36,64,97&amp;bbb=1&amp;hb=1&amp;hs=1"/>
          <p:cNvSpPr/>
          <p:nvPr/>
        </p:nvSpPr>
        <p:spPr>
          <a:xfrm>
            <a:off x="539496" y="1202396"/>
            <a:ext cx="8275320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7.〈要点5〉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从某企业生产的某种产品中抽取100件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，测量这些产品的一项质量指标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值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，由测量结果得频率分布直方图如图．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26_1#049edfb37?htil=1&amp;vcp=1&amp;vop=1&amp;pid=2f3795767&amp;color=36,64,97&amp;bbb=1&amp;hb=1&amp;hs=1"/>
              <p:cNvSpPr/>
              <p:nvPr/>
            </p:nvSpPr>
            <p:spPr>
              <a:xfrm>
                <a:off x="539496" y="1984081"/>
                <a:ext cx="827532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（1）求出这100件产品质量指标值的样本平均数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（同一组中的数据用该组区间的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中点值作代表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5_BD.26_1#049edfb37?htil=1&amp;vcp=1&amp;vop=1&amp;pid=2f3795767&amp;color=36,64,97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81"/>
                <a:ext cx="8275320" cy="773240"/>
              </a:xfrm>
              <a:prstGeom prst="rect">
                <a:avLst/>
              </a:prstGeom>
              <a:blipFill>
                <a:blip r:embed="rId4"/>
                <a:stretch>
                  <a:fillRect l="-1769" r="-22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7_1#049edfb37?htil=1&amp;vcp=1&amp;vop=1&amp;pid=2f3795767&amp;color=36,64,97&amp;bbb=1&amp;hb=1&amp;hs=1"/>
              <p:cNvSpPr/>
              <p:nvPr/>
            </p:nvSpPr>
            <p:spPr>
              <a:xfrm>
                <a:off x="539496" y="2809771"/>
                <a:ext cx="827532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】样本平均数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=(5×0.010+15×0.020+25×0.030+35×0.025+45×0.015)×10=26.5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27_1#049edfb37?htil=1&amp;vcp=1&amp;vop=1&amp;pid=2f3795767&amp;color=36,64,97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9771"/>
                <a:ext cx="8275320" cy="773240"/>
              </a:xfrm>
              <a:prstGeom prst="rect">
                <a:avLst/>
              </a:prstGeom>
              <a:blipFill>
                <a:blip r:embed="rId5"/>
                <a:stretch>
                  <a:fillRect l="-1769" r="-1621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5_BD.28_1#9566e0f0c?vcp=1&amp;vop=1&amp;pid=2f3795767&amp;color=36,64,97&amp;bbb=1&amp;hb=1&amp;hs=1"/>
              <p:cNvSpPr/>
              <p:nvPr/>
            </p:nvSpPr>
            <p:spPr>
              <a:xfrm>
                <a:off x="539496" y="3585551"/>
                <a:ext cx="11109960" cy="119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（2）该产品的该项质量指标值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，用样本平均数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m:rPr>
                            <m:sty m:val="p"/>
                          </m:rP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的估计值，利用该正态分布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落在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[26.5,46.5]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内的概率.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)≈0.682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)≈0.954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5_BD.28_1#9566e0f0c?vcp=1&amp;vop=1&amp;pid=2f3795767&amp;color=36,64,97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85551"/>
                <a:ext cx="11109960" cy="1191959"/>
              </a:xfrm>
              <a:prstGeom prst="rect">
                <a:avLst/>
              </a:prstGeom>
              <a:blipFill>
                <a:blip r:embed="rId6"/>
                <a:stretch>
                  <a:fillRect l="-1317" r="-32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N.29_1#9566e0f0c?vcp=1&amp;vop=1&amp;pid=2f3795767&amp;color=36,64,97&amp;bbb=1"/>
              <p:cNvSpPr/>
              <p:nvPr/>
            </p:nvSpPr>
            <p:spPr>
              <a:xfrm>
                <a:off x="539496" y="477935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=26.5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(26.5,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(26.5≤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≤46.5)=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×0.954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5=0.477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落在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[26.5,46.5]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内的概率约为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0.477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O_5_AN.29_1#9566e0f0c?vcp=1&amp;vop=1&amp;pid=2f379576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79351"/>
                <a:ext cx="11109960" cy="1192340"/>
              </a:xfrm>
              <a:prstGeom prst="rect">
                <a:avLst/>
              </a:prstGeom>
              <a:blipFill>
                <a:blip r:embed="rId7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a65eb1672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a65eb1672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a65eb1672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0808964c6.fixed?vcp=1&amp;pid=a65eb1672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0808964c6.fixed?vcp=1&amp;pid=a65eb1672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7.5</a:t>
            </a:r>
            <a:endParaRPr lang="en-US" altLang="zh-CN" sz="5400" dirty="0"/>
          </a:p>
        </p:txBody>
      </p:sp>
      <p:sp>
        <p:nvSpPr>
          <p:cNvPr id="4" name="C_2_BD#0808964c6.fixed?vcp=1&amp;pid=a65eb1672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正态分布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bb92b683b?vcp=1&amp;pid=0808964c6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1#a80720cd1?vaa=1&amp;vcp=1&amp;vop=1&amp;pid=bb92b683b&amp;color=36,64,97&amp;bbb=1"/>
              <p:cNvSpPr/>
              <p:nvPr/>
            </p:nvSpPr>
            <p:spPr>
              <a:xfrm>
                <a:off x="539496" y="1202396"/>
                <a:ext cx="11109960" cy="54629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的概率分布密度函数是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</m:rad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4_BD.1_1#a80720cd1?vaa=1&amp;vcp=1&amp;vop=1&amp;pid=bb92b683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546291"/>
              </a:xfrm>
              <a:prstGeom prst="rect">
                <a:avLst/>
              </a:prstGeom>
              <a:blipFill>
                <a:blip r:embed="rId3"/>
                <a:stretch>
                  <a:fillRect l="-1317" b="-122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3_1#a80720cd1.bracket?vaa=1&amp;vcp=1&amp;vop=1&amp;pid=bb92b683b&amp;color=36,64,97&amp;vpa=1"/>
          <p:cNvSpPr/>
          <p:nvPr/>
        </p:nvSpPr>
        <p:spPr>
          <a:xfrm>
            <a:off x="10479151" y="140680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4_BD.1_2#a80720cd1.choices?vaa=1&amp;vcp=1&amp;vop=1&amp;pid=bb92b683b&amp;color=36,64,97&amp;bbb=1"/>
          <p:cNvSpPr/>
          <p:nvPr/>
        </p:nvSpPr>
        <p:spPr>
          <a:xfrm>
            <a:off x="539496" y="176062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B.9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_1#a80720cd1?vaa=1&amp;vcp=1&amp;vop=1&amp;pid=bb92b683b&amp;color=36,64,97&amp;bbb=1"/>
              <p:cNvSpPr/>
              <p:nvPr/>
            </p:nvSpPr>
            <p:spPr>
              <a:xfrm>
                <a:off x="539496" y="2125115"/>
                <a:ext cx="11109960" cy="54629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4_AS.2_1#a80720cd1?vaa=1&amp;vcp=1&amp;vop=1&amp;pid=bb92b683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5115"/>
                <a:ext cx="11109960" cy="546291"/>
              </a:xfrm>
              <a:prstGeom prst="rect">
                <a:avLst/>
              </a:prstGeom>
              <a:blipFill>
                <a:blip r:embed="rId4"/>
                <a:stretch>
                  <a:fillRect l="-1317" b="-123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df12104ca?vaa=1&amp;vcp=1&amp;vop=1&amp;pid=bb92b683b&amp;color=36,64,97&amp;bt=1&amp;bbb=1"/>
              <p:cNvSpPr/>
              <p:nvPr/>
            </p:nvSpPr>
            <p:spPr>
              <a:xfrm>
                <a:off x="539496" y="2329007"/>
                <a:ext cx="11295063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&lt;7)=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5_1#df12104ca?vaa=1&amp;vcp=1&amp;vop=1&amp;pid=bb92b683b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29007"/>
                <a:ext cx="11295063" cy="360680"/>
              </a:xfrm>
              <a:prstGeom prst="rect">
                <a:avLst/>
              </a:prstGeom>
              <a:blipFill>
                <a:blip r:embed="rId3"/>
                <a:stretch>
                  <a:fillRect l="-1296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7_1#df12104ca.bracket?vaa=1&amp;vcp=1&amp;vop=1&amp;pid=bb92b683b&amp;color=36,64,97&amp;vpa=2"/>
          <p:cNvSpPr/>
          <p:nvPr/>
        </p:nvSpPr>
        <p:spPr>
          <a:xfrm>
            <a:off x="11095736" y="240850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df12104ca.choices?vaa=1&amp;vcp=1&amp;vop=1&amp;pid=bb92b683b&amp;color=36,64,97&amp;bbb=1"/>
              <p:cNvSpPr/>
              <p:nvPr/>
            </p:nvSpPr>
            <p:spPr>
              <a:xfrm>
                <a:off x="539496" y="2701118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63215" algn="l"/>
                    <a:tab pos="5701030" algn="l"/>
                    <a:tab pos="85261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5_2#df12104ca.choices?vaa=1&amp;vcp=1&amp;vop=1&amp;pid=bb92b683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01118"/>
                <a:ext cx="11109960" cy="525463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df12104ca?vaa=1&amp;vcp=1&amp;vop=1&amp;pid=bb92b683b&amp;color=36,64,97&amp;bbb=1"/>
              <p:cNvSpPr/>
              <p:nvPr/>
            </p:nvSpPr>
            <p:spPr>
              <a:xfrm>
                <a:off x="539496" y="3227343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&lt;7)=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6_1#df12104ca?vaa=1&amp;vcp=1&amp;vop=1&amp;pid=bb92b683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27343"/>
                <a:ext cx="11109960" cy="1257300"/>
              </a:xfrm>
              <a:prstGeom prst="rect">
                <a:avLst/>
              </a:prstGeom>
              <a:blipFill>
                <a:blip r:embed="rId5"/>
                <a:stretch>
                  <a:fillRect l="-1317" b="-6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beed90917?vaa=1&amp;vcp=1&amp;vop=1&amp;pid=bb92b683b&amp;color=36,64,97&amp;bt=1&amp;bbb=1&amp;hb=1"/>
              <p:cNvSpPr/>
              <p:nvPr/>
            </p:nvSpPr>
            <p:spPr>
              <a:xfrm>
                <a:off x="539496" y="2546051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3.〈要点1〉（多选）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(4,4)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&lt;2−3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9_1#beed90917?vaa=1&amp;vcp=1&amp;vop=1&amp;pid=bb92b683b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6051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49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beed90917.bracket?vaa=1&amp;vcp=1&amp;vop=1&amp;pid=bb92b683b&amp;color=36,64,97&amp;vpa=3&amp;bbb=1"/>
          <p:cNvSpPr/>
          <p:nvPr/>
        </p:nvSpPr>
        <p:spPr>
          <a:xfrm>
            <a:off x="1171321" y="3046558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9_2#beed90917.choices?vaa=1&amp;vcp=1&amp;vop=1&amp;pid=bb92b683b&amp;color=36,64,97&amp;bbb=1"/>
          <p:cNvSpPr/>
          <p:nvPr/>
        </p:nvSpPr>
        <p:spPr>
          <a:xfrm>
            <a:off x="539496" y="336615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0_1#beed90917?vaa=1&amp;vcp=1&amp;vop=1&amp;pid=bb92b683b&amp;color=36,64,97&amp;bbb=1&amp;hb=1"/>
              <p:cNvSpPr/>
              <p:nvPr/>
            </p:nvSpPr>
            <p:spPr>
              <a:xfrm>
                <a:off x="539496" y="3739469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由题知正态分布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(4,4)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的图象关于直线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对称，故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+6=8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10_1#beed90917?vaa=1&amp;vcp=1&amp;vop=1&amp;pid=bb92b683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39469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7449c269b?vaa=1&amp;vcp=1&amp;vop=1&amp;pid=bb92b683b&amp;color=36,64,97&amp;bt=1&amp;bbb=1&amp;hb=1"/>
              <p:cNvSpPr/>
              <p:nvPr/>
            </p:nvSpPr>
            <p:spPr>
              <a:xfrm>
                <a:off x="539496" y="1713184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[广东潮州2024高二质检]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某校高二年级学生参加某次考试，学生的数学成绩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(100,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试卷满分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150分，统计结果显示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≤90)=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(100&lt;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&lt;110)=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13_1#7449c269b?vaa=1&amp;vcp=1&amp;vop=1&amp;pid=bb92b683b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13184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r="-3019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5_1#7449c269b.bracket?vaa=1&amp;vcp=1&amp;vop=1&amp;pid=bb92b683b&amp;color=36,64,97&amp;vpa=4"/>
          <p:cNvSpPr/>
          <p:nvPr/>
        </p:nvSpPr>
        <p:spPr>
          <a:xfrm>
            <a:off x="7864348" y="221400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7449c269b.choices?vaa=1&amp;vcp=1&amp;vop=1&amp;pid=bb92b683b&amp;color=36,64,97&amp;bbb=1"/>
              <p:cNvSpPr/>
              <p:nvPr/>
            </p:nvSpPr>
            <p:spPr>
              <a:xfrm>
                <a:off x="539496" y="2553860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21940" algn="l"/>
                    <a:tab pos="5618480" algn="l"/>
                    <a:tab pos="84150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3_2#7449c269b.choices?vaa=1&amp;vcp=1&amp;vop=1&amp;pid=bb92b683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3860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4_1#7449c269b?vaa=1&amp;vcp=1&amp;vop=1&amp;pid=bb92b683b&amp;color=36,64,97&amp;bbb=1"/>
              <p:cNvSpPr/>
              <p:nvPr/>
            </p:nvSpPr>
            <p:spPr>
              <a:xfrm>
                <a:off x="539496" y="3099769"/>
                <a:ext cx="11109960" cy="21135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(100,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≤90)=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≤90)=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≥110)=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(90&lt;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&lt;110)=1−2×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&lt;110)=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14_1#7449c269b?vaa=1&amp;vcp=1&amp;vop=1&amp;pid=bb92b683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9769"/>
                <a:ext cx="11109960" cy="2113534"/>
              </a:xfrm>
              <a:prstGeom prst="rect">
                <a:avLst/>
              </a:prstGeom>
              <a:blipFill>
                <a:blip r:embed="rId5"/>
                <a:stretch>
                  <a:fillRect l="-1317" b="-40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7_1#e267e4bd8?vaa=1&amp;vcp=1&amp;vop=1&amp;pid=bb92b683b&amp;color=36,64,97&amp;bt=1&amp;bbb=1&amp;hb=1"/>
              <p:cNvSpPr/>
              <p:nvPr/>
            </p:nvSpPr>
            <p:spPr>
              <a:xfrm>
                <a:off x="539496" y="1768081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[吉林长春2024调研]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现实世界中的很多随机变量遵循正态分布.例如反复测量某个物理量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，其测量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误差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通常被认为服从正态分布.若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次测量某个物理量，其测量误差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，要控制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的概率不大于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0.002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，至少要测量的次数为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参考数据：若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)≈0.997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17_1#e267e4bd8?vaa=1&amp;vcp=1&amp;vop=1&amp;pid=bb92b683b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68081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43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9_1#e267e4bd8.bracket?vaa=1&amp;vcp=1&amp;vop=1&amp;pid=bb92b683b&amp;color=36,64,97&amp;vpa=5"/>
          <p:cNvSpPr/>
          <p:nvPr/>
        </p:nvSpPr>
        <p:spPr>
          <a:xfrm>
            <a:off x="10302875" y="268654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17_2#e267e4bd8.choices?vaa=1&amp;vcp=1&amp;vop=1&amp;pid=bb92b683b&amp;color=36,64,97&amp;bbb=1"/>
          <p:cNvSpPr/>
          <p:nvPr/>
        </p:nvSpPr>
        <p:spPr>
          <a:xfrm>
            <a:off x="539496" y="296543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.141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B.128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C.288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.512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8_1#e267e4bd8?vaa=1&amp;vcp=1&amp;vop=1&amp;pid=bb92b683b&amp;color=36,64,97&amp;bbb=1"/>
              <p:cNvSpPr/>
              <p:nvPr/>
            </p:nvSpPr>
            <p:spPr>
              <a:xfrm>
                <a:off x="539496" y="3329926"/>
                <a:ext cx="11109960" cy="1790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根据题意得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|≥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)≤0.002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)≥1−0.002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7=0.997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)≥0.997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)≈0.997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den>
                        </m:f>
                      </m:e>
                    </m:rad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，所以至少要测量的次数为288.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18_1#e267e4bd8?vaa=1&amp;vcp=1&amp;vop=1&amp;pid=bb92b683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9926"/>
                <a:ext cx="11109960" cy="1790700"/>
              </a:xfrm>
              <a:prstGeom prst="rect">
                <a:avLst/>
              </a:prstGeom>
              <a:blipFill>
                <a:blip r:embed="rId4"/>
                <a:stretch>
                  <a:fillRect l="-1317" b="-10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1_1#d6a9fd3ba?vaa=1&amp;vcp=1&amp;vop=1&amp;pid=bb92b683b&amp;color=36,64,97&amp;bt=1&amp;bbb=1&amp;hb=1"/>
              <p:cNvSpPr/>
              <p:nvPr/>
            </p:nvSpPr>
            <p:spPr>
              <a:xfrm>
                <a:off x="539496" y="1035259"/>
                <a:ext cx="11109960" cy="152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在统计中为了方便在不同分布的各个原始数据之间进行比较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，常将正态分布转化为标准正态分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布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．如果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，那么对任意的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，通常记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．某校高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三某次考试的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500名学生的成绩近似服从正态分布，且整个年级成绩的平均分为470，标准差为50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(1.5)≈0.933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，则成绩落在区间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(395,545</m:t>
                    </m:r>
                    <m:r>
                      <a:rPr lang="en-US" altLang="zh-CN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内的人数大约为（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结果四舍五入取整）(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21_1#d6a9fd3ba?vaa=1&amp;vcp=1&amp;vop=1&amp;pid=bb92b683b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35259"/>
                <a:ext cx="11109960" cy="1522730"/>
              </a:xfrm>
              <a:prstGeom prst="rect">
                <a:avLst/>
              </a:prstGeom>
              <a:blipFill>
                <a:blip r:embed="rId3"/>
                <a:stretch>
                  <a:fillRect l="-1317" t="-400" r="-220" b="-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3_1#d6a9fd3ba.bracket?vaa=1&amp;vcp=1&amp;vop=1&amp;pid=bb92b683b&amp;color=36,64,97&amp;vpa=6"/>
          <p:cNvSpPr/>
          <p:nvPr/>
        </p:nvSpPr>
        <p:spPr>
          <a:xfrm>
            <a:off x="9110980" y="228246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21_2#d6a9fd3ba.choices?vaa=1&amp;vcp=1&amp;vop=1&amp;pid=bb92b683b&amp;color=36,64,97&amp;bbb=1"/>
          <p:cNvSpPr/>
          <p:nvPr/>
        </p:nvSpPr>
        <p:spPr>
          <a:xfrm>
            <a:off x="539496" y="2563386"/>
            <a:ext cx="11109960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0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400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2_1#d6a9fd3ba?vaa=1&amp;vcp=1&amp;vop=1&amp;pid=bb92b683b&amp;color=36,64,97&amp;bbb=1&amp;hb=1"/>
              <p:cNvSpPr/>
              <p:nvPr/>
            </p:nvSpPr>
            <p:spPr>
              <a:xfrm>
                <a:off x="539496" y="2954037"/>
                <a:ext cx="11109960" cy="26972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因为整个年级成绩的平均分为470，标准差为50，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=470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，则学生的成绩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(470,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(395&lt;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&lt;545)=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395−470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545−470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(−1.5&lt;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&lt;1.5)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(1.5)≈0.933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&lt;1.5)≈0.933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(−1.5&lt;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&lt;1.5)=2[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𝑍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&lt;1.5)−0.5]≈0.866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故成绩落在区间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(395,545)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内的人数大约为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500×0.866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4≈1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22_1#d6a9fd3ba?vaa=1&amp;vcp=1&amp;vop=1&amp;pid=bb92b683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54037"/>
                <a:ext cx="11109960" cy="2697290"/>
              </a:xfrm>
              <a:prstGeom prst="rect">
                <a:avLst/>
              </a:prstGeom>
              <a:blipFill>
                <a:blip r:embed="rId4"/>
                <a:stretch>
                  <a:fillRect l="-1317" t="-226" b="-52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994</Words>
  <Application>Microsoft Office PowerPoint</Application>
  <PresentationFormat>宽屏</PresentationFormat>
  <Paragraphs>73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2025-10-21T02:15:45Z</dcterms:created>
  <dcterms:modified xsi:type="dcterms:W3CDTF">2025-10-21T02:28:23Z</dcterms:modified>
  <cp:category/>
  <cp:contentStatus/>
</cp:coreProperties>
</file>